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82" r:id="rId5"/>
    <p:sldId id="268" r:id="rId6"/>
    <p:sldId id="279" r:id="rId7"/>
    <p:sldId id="272" r:id="rId8"/>
    <p:sldId id="281" r:id="rId9"/>
    <p:sldId id="277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3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4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BCCD28-13F4-4395-983C-5B9CCAB8DAC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1907B3-35AB-4A1F-B739-F6154363E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62" y="5434883"/>
            <a:ext cx="7688688" cy="193183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GB" sz="6000" b="1" dirty="0" smtClean="0">
                <a:latin typeface="Cooper Black" panose="0208090404030B020404" pitchFamily="18" charset="0"/>
                <a:cs typeface="Aharoni" panose="02010803020104030203" pitchFamily="2" charset="-79"/>
              </a:rPr>
              <a:t>Unit </a:t>
            </a:r>
            <a:r>
              <a:rPr lang="en-GB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Three</a:t>
            </a:r>
            <a:br>
              <a:rPr lang="en-GB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44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Topic</a:t>
            </a:r>
            <a:r>
              <a:rPr lang="en-GB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GB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7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Library Resources </a:t>
            </a:r>
            <a: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GB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GB" sz="4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6" y="808194"/>
            <a:ext cx="10766737" cy="824248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Dictionary </a:t>
            </a:r>
            <a:endParaRPr lang="en-GB" sz="4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3" y="2421227"/>
            <a:ext cx="11024314" cy="405684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Dictionary is defined as  a reference book or a set of books containing words and usually phrases, alphabetically arranged together with  information about them. Especially  on pronunciation, usage, spellings and meanings.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In addition, the dictionary may give etymology, synonyms, antonyms </a:t>
            </a:r>
            <a:r>
              <a:rPr lang="en-US" sz="3600" dirty="0" err="1" smtClean="0"/>
              <a:t>etc</a:t>
            </a:r>
            <a:endParaRPr lang="en-US" sz="3600" dirty="0" smtClean="0"/>
          </a:p>
          <a:p>
            <a:pPr marL="1371600" lvl="3" indent="0">
              <a:buClr>
                <a:srgbClr val="C00000"/>
              </a:buClr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335" y="1762818"/>
            <a:ext cx="10766737" cy="824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Definition of dictionary 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86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814513"/>
            <a:ext cx="11024314" cy="4702197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General dictionary 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Translating dictionary – bilingual dictionary or polyglot dictionary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Subject dictionary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Specialized dictionary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Note</a:t>
            </a:r>
            <a:r>
              <a:rPr lang="en-US" sz="3600" dirty="0" smtClean="0"/>
              <a:t> : give examples for each type </a:t>
            </a:r>
          </a:p>
          <a:p>
            <a:pPr marL="1371600" lvl="3" indent="0">
              <a:buClr>
                <a:srgbClr val="C00000"/>
              </a:buClr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1" y="1105995"/>
            <a:ext cx="10766737" cy="824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Types of dictionary 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71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3" y="2421227"/>
            <a:ext cx="11024314" cy="405684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They are used to define words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To verify or check spellings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To check pronunciation or syllabication of words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To check on </a:t>
            </a:r>
            <a:r>
              <a:rPr lang="en-US" sz="3600" dirty="0" smtClean="0"/>
              <a:t>word </a:t>
            </a:r>
            <a:r>
              <a:rPr lang="en-US" sz="3600" dirty="0" smtClean="0"/>
              <a:t>usage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To determine the etymology of a words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3600" dirty="0" smtClean="0"/>
          </a:p>
          <a:p>
            <a:pPr marL="1371600" lvl="3" indent="0">
              <a:buClr>
                <a:srgbClr val="C00000"/>
              </a:buClr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1" y="1105995"/>
            <a:ext cx="10766737" cy="824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Uses of dictionary 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23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6" y="808194"/>
            <a:ext cx="10766737" cy="824248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Encyclopaedias </a:t>
            </a:r>
            <a:endParaRPr lang="en-GB" sz="4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2408348"/>
            <a:ext cx="11153100" cy="458488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/>
              <a:t>Aina</a:t>
            </a:r>
            <a:r>
              <a:rPr lang="en-US" sz="3600" dirty="0" smtClean="0"/>
              <a:t> (2004). An encyclopedia is a reference source devoted mainly to provide information and facts on a variety of topics.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dirty="0" err="1"/>
              <a:t>R</a:t>
            </a:r>
            <a:r>
              <a:rPr lang="en-US" sz="3200" smtClean="0"/>
              <a:t>eitz </a:t>
            </a:r>
            <a:r>
              <a:rPr lang="en-US" sz="3200" dirty="0" smtClean="0"/>
              <a:t>(2013).  Defines encyclopedia “as a book or numbered set of books containing authoritative summary of information about a variety of topics in the form of short  </a:t>
            </a:r>
            <a:r>
              <a:rPr lang="en-US" sz="3200" dirty="0" err="1" smtClean="0"/>
              <a:t>easys</a:t>
            </a:r>
            <a:r>
              <a:rPr lang="en-US" sz="3200" dirty="0" smtClean="0"/>
              <a:t>, usually arranged alphabetically by headword or classified in some manner”.</a:t>
            </a:r>
          </a:p>
          <a:p>
            <a:pPr marL="1371600" lvl="3" indent="0">
              <a:buClr>
                <a:srgbClr val="C00000"/>
              </a:buClr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335" y="1762818"/>
            <a:ext cx="10766737" cy="824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Definition of encyclopaedias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30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2292438"/>
            <a:ext cx="11024314" cy="42242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General encyclopedias.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Encyclopedia for different age groups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Subject encyclopedias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Encyclopedias yearbooks and supplements.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Note</a:t>
            </a:r>
            <a:r>
              <a:rPr lang="en-US" sz="3600" dirty="0" smtClean="0"/>
              <a:t> : give examples for each type </a:t>
            </a:r>
          </a:p>
          <a:p>
            <a:pPr marL="1371600" lvl="3" indent="0">
              <a:buClr>
                <a:srgbClr val="C00000"/>
              </a:buClr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1" y="1105995"/>
            <a:ext cx="10766737" cy="824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Types of encyclopaedias 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60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2292438"/>
            <a:ext cx="11487955" cy="42242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Finding facts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Providing general background or historical information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Locate explanatory materials or definitions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Serve as a guide to related topics within its pages or to outside sources of information(cross reference </a:t>
            </a:r>
            <a:r>
              <a:rPr lang="en-US" sz="3600" dirty="0" err="1" smtClean="0"/>
              <a:t>etc</a:t>
            </a:r>
            <a:r>
              <a:rPr lang="en-US" sz="3600" dirty="0" smtClean="0"/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dirty="0" smtClean="0"/>
              <a:t>Teach research skill- a systematic approach to gathering information </a:t>
            </a:r>
          </a:p>
          <a:p>
            <a:pPr marL="1371600" lvl="3" indent="0">
              <a:buClr>
                <a:srgbClr val="C00000"/>
              </a:buClr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1" y="1105995"/>
            <a:ext cx="10766737" cy="824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Uses of encyclopaedias 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56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82" y="3113514"/>
            <a:ext cx="10766737" cy="82424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NB</a:t>
            </a:r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 use this guide to look at the other reference materials.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3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523" y="3013656"/>
            <a:ext cx="92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Thanks for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your attention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416" y="850007"/>
            <a:ext cx="9601196" cy="1558342"/>
          </a:xfrm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Outline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416" y="2408349"/>
            <a:ext cx="10220459" cy="3709117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 </a:t>
            </a:r>
            <a:r>
              <a:rPr lang="en-US" sz="4000" dirty="0" smtClean="0"/>
              <a:t>Define Reference resources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 smtClean="0"/>
              <a:t>Describe the arrangement of information in reference resources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 smtClean="0"/>
              <a:t>State the characteristics of reference materials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 smtClean="0"/>
              <a:t>Examples of resource resources </a:t>
            </a:r>
            <a:r>
              <a:rPr lang="en-US" sz="4000" dirty="0" err="1" smtClean="0"/>
              <a:t>eg</a:t>
            </a:r>
            <a:r>
              <a:rPr lang="en-US" sz="4000" dirty="0" smtClean="0"/>
              <a:t>. Dictionaries, encyclopedia, periodicals </a:t>
            </a:r>
            <a:r>
              <a:rPr lang="en-US" sz="4000" dirty="0" err="1" smtClean="0"/>
              <a:t>etc</a:t>
            </a:r>
            <a:r>
              <a:rPr lang="en-US" sz="4000" dirty="0" smtClean="0"/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 smtClean="0"/>
              <a:t>Factors for evaluating reference materials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3600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72" y="840464"/>
            <a:ext cx="9601196" cy="1529249"/>
          </a:xfrm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Definition of reference resources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4" y="2005930"/>
            <a:ext cx="10947042" cy="4150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200" dirty="0" smtClean="0"/>
              <a:t> </a:t>
            </a:r>
            <a:r>
              <a:rPr lang="en-US" sz="4000" dirty="0"/>
              <a:t>Reference </a:t>
            </a:r>
            <a:r>
              <a:rPr lang="en-US" sz="4000" dirty="0" smtClean="0"/>
              <a:t>resources </a:t>
            </a:r>
            <a:r>
              <a:rPr lang="en-US" sz="4000" dirty="0"/>
              <a:t>or</a:t>
            </a:r>
            <a:r>
              <a:rPr lang="en-US" sz="4000" dirty="0" smtClean="0"/>
              <a:t> </a:t>
            </a:r>
            <a:r>
              <a:rPr lang="en-US" sz="4000" dirty="0"/>
              <a:t>materials </a:t>
            </a:r>
            <a:r>
              <a:rPr lang="en-US" sz="4000" dirty="0" smtClean="0"/>
              <a:t>contain facts that have been brought together from many sources and organized for quick and easy use.</a:t>
            </a:r>
            <a:endParaRPr lang="en-US" sz="4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 err="1" smtClean="0"/>
              <a:t>Aina</a:t>
            </a:r>
            <a:r>
              <a:rPr lang="en-US" sz="4000" dirty="0" smtClean="0"/>
              <a:t> (2004), reference sources are documents that contain information on any topic- be it an event or a person.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83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10" y="1309154"/>
            <a:ext cx="9601196" cy="86737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Examples of reference resources/Materials/ Sources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52" y="2339465"/>
            <a:ext cx="11243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General reference books </a:t>
            </a:r>
            <a:r>
              <a:rPr lang="en-US" sz="2800" dirty="0" smtClean="0">
                <a:cs typeface="Aharoni" panose="02010803020104030203" pitchFamily="2" charset="-79"/>
              </a:rPr>
              <a:t>– dictionaries, encyclopedias atlases, directories </a:t>
            </a:r>
            <a:r>
              <a:rPr lang="en-US" sz="2800" dirty="0" err="1" smtClean="0">
                <a:cs typeface="Aharoni" panose="02010803020104030203" pitchFamily="2" charset="-79"/>
              </a:rPr>
              <a:t>etc</a:t>
            </a:r>
            <a:r>
              <a:rPr lang="en-US" sz="2800" dirty="0" smtClean="0">
                <a:cs typeface="Aharoni" panose="02010803020104030203" pitchFamily="2" charset="-79"/>
              </a:rPr>
              <a:t> </a:t>
            </a: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Textbooks ( </a:t>
            </a:r>
            <a:r>
              <a:rPr lang="en-US" sz="2800" dirty="0" smtClean="0">
                <a:cs typeface="Aharoni" panose="02010803020104030203" pitchFamily="2" charset="-79"/>
              </a:rPr>
              <a:t>on various subject areas)</a:t>
            </a: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Story books</a:t>
            </a: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Novels </a:t>
            </a: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Periodicals </a:t>
            </a:r>
            <a:r>
              <a:rPr lang="en-US" sz="2800" dirty="0" smtClean="0">
                <a:cs typeface="Aharoni" panose="02010803020104030203" pitchFamily="2" charset="-79"/>
              </a:rPr>
              <a:t>– journals, newsletters, bulletins, newspapers, magazines, articles </a:t>
            </a:r>
            <a:r>
              <a:rPr lang="en-US" sz="2800" dirty="0" err="1" smtClean="0">
                <a:cs typeface="Aharoni" panose="02010803020104030203" pitchFamily="2" charset="-79"/>
              </a:rPr>
              <a:t>etc</a:t>
            </a:r>
            <a:endParaRPr lang="en-US" sz="2800" dirty="0" smtClean="0">
              <a:cs typeface="Aharoni" panose="02010803020104030203" pitchFamily="2" charset="-79"/>
            </a:endParaRP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Electronic resources </a:t>
            </a:r>
            <a:r>
              <a:rPr lang="en-US" sz="2800" dirty="0" smtClean="0">
                <a:cs typeface="Aharoni" panose="02010803020104030203" pitchFamily="2" charset="-79"/>
              </a:rPr>
              <a:t>– CDs/</a:t>
            </a:r>
            <a:r>
              <a:rPr lang="en-US" sz="2800" dirty="0" err="1" smtClean="0">
                <a:cs typeface="Aharoni" panose="02010803020104030203" pitchFamily="2" charset="-79"/>
              </a:rPr>
              <a:t>dvds</a:t>
            </a:r>
            <a:r>
              <a:rPr lang="en-US" sz="2800" dirty="0" smtClean="0">
                <a:cs typeface="Aharoni" panose="02010803020104030203" pitchFamily="2" charset="-79"/>
              </a:rPr>
              <a:t>, external storage devices such as pen drive, external hard disk, tapes </a:t>
            </a:r>
            <a:r>
              <a:rPr lang="en-US" sz="2800" dirty="0" err="1" smtClean="0">
                <a:cs typeface="Aharoni" panose="02010803020104030203" pitchFamily="2" charset="-79"/>
              </a:rPr>
              <a:t>etc</a:t>
            </a:r>
            <a:r>
              <a:rPr lang="en-US" sz="2800" dirty="0" smtClean="0">
                <a:cs typeface="Aharoni" panose="02010803020104030203" pitchFamily="2" charset="-79"/>
              </a:rPr>
              <a:t> online information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17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10" y="1090213"/>
            <a:ext cx="9601196" cy="12492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rrangement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of information in reference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resources/Books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20" y="2339465"/>
            <a:ext cx="11054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Alphabetical</a:t>
            </a:r>
            <a:r>
              <a:rPr lang="en-US" sz="3600" dirty="0" smtClean="0">
                <a:cs typeface="Aharoni" panose="02010803020104030203" pitchFamily="2" charset="-79"/>
              </a:rPr>
              <a:t> – dictionaries, </a:t>
            </a:r>
            <a:r>
              <a:rPr lang="en-US" sz="3600" dirty="0">
                <a:cs typeface="Aharoni" panose="02010803020104030203" pitchFamily="2" charset="-79"/>
              </a:rPr>
              <a:t>encyclopedias </a:t>
            </a:r>
            <a:r>
              <a:rPr lang="en-US" sz="3600" dirty="0" err="1" smtClean="0">
                <a:cs typeface="Aharoni" panose="02010803020104030203" pitchFamily="2" charset="-79"/>
              </a:rPr>
              <a:t>etc</a:t>
            </a:r>
            <a:r>
              <a:rPr lang="en-US" sz="3600" dirty="0" smtClean="0">
                <a:cs typeface="Aharoni" panose="02010803020104030203" pitchFamily="2" charset="-79"/>
              </a:rPr>
              <a:t> </a:t>
            </a: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Tabular</a:t>
            </a:r>
            <a:r>
              <a:rPr lang="en-US" sz="3600" dirty="0" smtClean="0">
                <a:cs typeface="Aharoni" panose="02010803020104030203" pitchFamily="2" charset="-79"/>
              </a:rPr>
              <a:t> as found in mathematical and statistical works</a:t>
            </a: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Regional</a:t>
            </a:r>
            <a:r>
              <a:rPr lang="en-US" sz="3600" dirty="0" smtClean="0">
                <a:cs typeface="Aharoni" panose="02010803020104030203" pitchFamily="2" charset="-79"/>
              </a:rPr>
              <a:t> such as maps and atlases</a:t>
            </a: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Chronological</a:t>
            </a:r>
            <a:r>
              <a:rPr lang="en-US" sz="3600" dirty="0" smtClean="0">
                <a:cs typeface="Aharoni" panose="02010803020104030203" pitchFamily="2" charset="-79"/>
              </a:rPr>
              <a:t> as in the case of the bible and history books</a:t>
            </a:r>
          </a:p>
          <a:p>
            <a:pPr marL="1200150" lvl="1" indent="-742950" algn="just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Classified</a:t>
            </a:r>
            <a:r>
              <a:rPr lang="en-US" sz="3600" dirty="0" smtClean="0">
                <a:cs typeface="Aharoni" panose="02010803020104030203" pitchFamily="2" charset="-79"/>
              </a:rPr>
              <a:t> – as in bibliographies and directories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425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566670"/>
            <a:ext cx="10393250" cy="18436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Characteristics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of reference 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503" y="2410299"/>
            <a:ext cx="105268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GB" sz="4000" dirty="0" smtClean="0"/>
              <a:t>They are meant to be consulted in the library. Such books are likely to have ‘Reference Only’, ‘Not to be Taken Out’, ‘Not to be borrowed’ labels on them.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4000" dirty="0" smtClean="0"/>
              <a:t>They are not meant to be read from cover to cover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4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28" y="734095"/>
            <a:ext cx="9601196" cy="9530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Characteristics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of reference 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428" y="1777284"/>
            <a:ext cx="108965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GB" sz="4000" dirty="0" smtClean="0"/>
              <a:t>They are housed in separate section of the library such as the Reference section.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4000" dirty="0" smtClean="0"/>
              <a:t>They are revised from time to time so as to keep abreast with recent development.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4000" dirty="0" smtClean="0"/>
              <a:t>A library usually buys a copy or in rare cases two or a set of one or two because they tend to be expensive</a:t>
            </a:r>
          </a:p>
        </p:txBody>
      </p:sp>
    </p:spTree>
    <p:extLst>
      <p:ext uri="{BB962C8B-B14F-4D97-AF65-F5344CB8AC3E}">
        <p14:creationId xmlns:p14="http://schemas.microsoft.com/office/powerpoint/2010/main" val="42819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991673"/>
            <a:ext cx="11037195" cy="6053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Factors for evaluating reference materials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093" y="1294327"/>
            <a:ext cx="112818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GB" sz="3600" dirty="0" smtClean="0"/>
              <a:t>Authoritativeness of the author(s), editor(s) or contributors(s) qualifications. The reputation of the publisher is also important.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3600" dirty="0" smtClean="0"/>
              <a:t>The date and edition of the publication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3600" dirty="0" smtClean="0"/>
              <a:t>The scope of the work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3600" dirty="0" smtClean="0"/>
              <a:t>Comprehensiveness in relation to depth and maximum coverage of the topics, issues in relation to the intended audience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3200" dirty="0" smtClean="0"/>
              <a:t>Accuracy – the authenticity of the facts relevant to the subject.</a:t>
            </a:r>
          </a:p>
        </p:txBody>
      </p:sp>
    </p:spTree>
    <p:extLst>
      <p:ext uri="{BB962C8B-B14F-4D97-AF65-F5344CB8AC3E}">
        <p14:creationId xmlns:p14="http://schemas.microsoft.com/office/powerpoint/2010/main" val="33011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6" y="627890"/>
            <a:ext cx="10766737" cy="824248"/>
          </a:xfrm>
        </p:spPr>
        <p:txBody>
          <a:bodyPr>
            <a:normAutofit/>
          </a:bodyPr>
          <a:lstStyle/>
          <a:p>
            <a:pPr algn="ctr"/>
            <a:r>
              <a:rPr lang="en-GB" sz="40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Describing Reference Materials</a:t>
            </a:r>
            <a:endParaRPr lang="en-GB" sz="4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82" y="1343025"/>
            <a:ext cx="10444765" cy="5286375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D</a:t>
            </a:r>
            <a:r>
              <a:rPr lang="en-GB" sz="3600" dirty="0" smtClean="0"/>
              <a:t>escribe </a:t>
            </a:r>
            <a:r>
              <a:rPr lang="en-GB" sz="3600" dirty="0"/>
              <a:t>the </a:t>
            </a:r>
            <a:r>
              <a:rPr lang="en-GB" sz="3600" dirty="0" smtClean="0"/>
              <a:t>Reference materials according to the following criteria;</a:t>
            </a:r>
            <a:endParaRPr lang="en-US" sz="3600" dirty="0" smtClean="0"/>
          </a:p>
          <a:p>
            <a:pPr lvl="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 Definition </a:t>
            </a:r>
          </a:p>
          <a:p>
            <a:pPr lvl="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Types </a:t>
            </a:r>
            <a:endParaRPr lang="en-US" sz="3600" dirty="0" smtClean="0"/>
          </a:p>
          <a:p>
            <a:pPr lvl="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Content/scope </a:t>
            </a:r>
            <a:endParaRPr lang="en-US" sz="3600" dirty="0"/>
          </a:p>
          <a:p>
            <a:pPr lvl="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Uses </a:t>
            </a:r>
          </a:p>
          <a:p>
            <a:pPr lvl="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Any other unique features </a:t>
            </a:r>
            <a:endParaRPr lang="en-US" sz="3600" dirty="0"/>
          </a:p>
          <a:p>
            <a:pPr marL="1371600" lvl="3" indent="0">
              <a:buClr>
                <a:srgbClr val="C00000"/>
              </a:buClr>
              <a:buNone/>
            </a:pP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25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700</TotalTime>
  <Words>664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Algerian</vt:lpstr>
      <vt:lpstr>Aparajita</vt:lpstr>
      <vt:lpstr>Arial</vt:lpstr>
      <vt:lpstr>Bell MT</vt:lpstr>
      <vt:lpstr>Cooper Black</vt:lpstr>
      <vt:lpstr>Garamond</vt:lpstr>
      <vt:lpstr>Wingdings</vt:lpstr>
      <vt:lpstr>Organic</vt:lpstr>
      <vt:lpstr>                                                                                                        Unit Three  Topic  Library Resources  </vt:lpstr>
      <vt:lpstr>Outline </vt:lpstr>
      <vt:lpstr>Definition of reference resources </vt:lpstr>
      <vt:lpstr>Examples of reference resources/Materials/ Sources </vt:lpstr>
      <vt:lpstr> Arrangement of information in reference resources/Books </vt:lpstr>
      <vt:lpstr> Characteristics of reference materials</vt:lpstr>
      <vt:lpstr> Characteristics of reference materials</vt:lpstr>
      <vt:lpstr> Factors for evaluating reference materials </vt:lpstr>
      <vt:lpstr>Describing Reference Materials</vt:lpstr>
      <vt:lpstr>Dictionary </vt:lpstr>
      <vt:lpstr>PowerPoint Presentation</vt:lpstr>
      <vt:lpstr>PowerPoint Presentation</vt:lpstr>
      <vt:lpstr>Encyclopaedias </vt:lpstr>
      <vt:lpstr>PowerPoint Presentation</vt:lpstr>
      <vt:lpstr>PowerPoint Presentation</vt:lpstr>
      <vt:lpstr>NB: use this guide to look at the other reference materials.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FAUSTINA</dc:creator>
  <cp:lastModifiedBy>Windows User</cp:lastModifiedBy>
  <cp:revision>87</cp:revision>
  <dcterms:created xsi:type="dcterms:W3CDTF">2019-10-12T15:46:29Z</dcterms:created>
  <dcterms:modified xsi:type="dcterms:W3CDTF">2020-01-20T15:08:33Z</dcterms:modified>
</cp:coreProperties>
</file>